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30" r:id="rId71"/>
    <p:sldId id="331" r:id="rId72"/>
  </p:sldIdLst>
  <p:sldSz cx="12192000" cy="6858000"/>
  <p:notesSz cx="6858000" cy="9144000"/>
  <p:embeddedFontLst>
    <p:embeddedFont>
      <p:font typeface="72" panose="020B0503030000000003" pitchFamily="34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Rokkitt" pitchFamily="2" charset="77"/>
      <p:regular r:id="rId87"/>
      <p:bold r:id="rId88"/>
    </p:embeddedFont>
    <p:embeddedFont>
      <p:font typeface="Rubik" pitchFamily="2" charset="-79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EE015-0481-4144-B80F-4EFB5286FD20}">
          <p14:sldIdLst>
            <p14:sldId id="256"/>
          </p14:sldIdLst>
        </p14:section>
        <p14:section name="Identificadores" id="{7BA534E6-3B14-4D78-8C0E-310657F4E86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Variables" id="{5F0C5C9E-D229-42F4-B875-D2A9BE1BB477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Operadores" id="{CFDC54B0-3D42-45A5-A686-DE314460E273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Incrementales y Decrementales" id="{5D8CEA4A-DBFF-472B-8C9D-39041944836C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Bloques" id="{E140282E-FBB8-4314-8687-C658E920D417}">
          <p14:sldIdLst>
            <p14:sldId id="310"/>
            <p14:sldId id="311"/>
            <p14:sldId id="313"/>
            <p14:sldId id="312"/>
          </p14:sldIdLst>
        </p14:section>
        <p14:section name="Scanner" id="{F0EA9A0E-3E72-4405-B9B9-77C6C41B07DE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E61"/>
    <a:srgbClr val="EF3078"/>
    <a:srgbClr val="385723"/>
    <a:srgbClr val="1C7CBB"/>
    <a:srgbClr val="EE9524"/>
    <a:srgbClr val="03A1A4"/>
    <a:srgbClr val="1282A2"/>
    <a:srgbClr val="14151A"/>
    <a:srgbClr val="9C7CA5"/>
    <a:srgbClr val="F55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1" autoAdjust="0"/>
    <p:restoredTop sz="95574" autoAdjust="0"/>
  </p:normalViewPr>
  <p:slideViewPr>
    <p:cSldViewPr showGuides="1">
      <p:cViewPr varScale="1">
        <p:scale>
          <a:sx n="76" d="100"/>
          <a:sy n="76" d="100"/>
        </p:scale>
        <p:origin x="200" y="61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Java_keyword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5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Operadores de Java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F6579-8359-427E-B33F-100581B89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6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FBDD5-3920-4102-8A06-DCF22661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4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4C962-9948-43AA-B8F2-9558C380E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A338D-D461-40D0-9463-113C44AB5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50242"/>
          <a:stretch/>
        </p:blipFill>
        <p:spPr>
          <a:xfrm>
            <a:off x="0" y="64094"/>
            <a:ext cx="13692104" cy="4126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C2F59-80E7-4E48-ABFE-F358324F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0"/>
            <a:ext cx="885853" cy="86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535CC-452E-4AF9-A661-31FBFDB911EF}"/>
              </a:ext>
            </a:extLst>
          </p:cNvPr>
          <p:cNvSpPr txBox="1"/>
          <p:nvPr/>
        </p:nvSpPr>
        <p:spPr>
          <a:xfrm>
            <a:off x="1447800" y="44196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Inválido! Únicamente un </a:t>
            </a:r>
            <a:r>
              <a:rPr lang="es-MX" sz="2400" dirty="0" err="1"/>
              <a:t>caracter</a:t>
            </a:r>
            <a:r>
              <a:rPr lang="es-MX" sz="2400" dirty="0"/>
              <a:t> especial no es un identificador válido.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52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8EDE2-335E-4EF6-9EBD-EF0A494E3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8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DD429-7799-41F3-AC18-2C1A2598F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91C0A-FC5C-427F-BD6D-1EE1FBBE5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E2BF-B678-4AD2-BE85-8A73EC94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E47C-81C5-4219-90EA-1BA72B117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7656-835A-4CE1-A2EC-2224E0A1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A83C-0329-489C-8456-566245BD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201399" cy="5197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Una variable es la unión de un tipo de dato y un identificador, que nos permite almacenar información. En Java, las variables son una ubicación de memoria 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80515-1532-4DCC-A444-84DEF29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48" y="3790196"/>
            <a:ext cx="6127752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88F6-DB00-4EC7-84E1-5208A2A8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49FA-01E9-4AF5-AAE0-63E740E8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Una variable pasa por dos fases:</a:t>
            </a:r>
          </a:p>
          <a:p>
            <a:pPr marL="514350" indent="-514350">
              <a:buAutoNum type="arabicPeriod"/>
            </a:pPr>
            <a:r>
              <a:rPr lang="es-MX" dirty="0"/>
              <a:t>Declaración: Especificamos un tipo de dato (</a:t>
            </a:r>
            <a:r>
              <a:rPr lang="es-MX" dirty="0" err="1"/>
              <a:t>int</a:t>
            </a:r>
            <a:r>
              <a:rPr lang="es-MX" dirty="0"/>
              <a:t>, </a:t>
            </a:r>
            <a:r>
              <a:rPr lang="es-MX" dirty="0" err="1"/>
              <a:t>char</a:t>
            </a:r>
            <a:r>
              <a:rPr lang="es-MX" dirty="0"/>
              <a:t>, </a:t>
            </a:r>
            <a:r>
              <a:rPr lang="es-MX" dirty="0" err="1"/>
              <a:t>String</a:t>
            </a:r>
            <a:r>
              <a:rPr lang="es-MX" dirty="0"/>
              <a:t>).</a:t>
            </a:r>
          </a:p>
          <a:p>
            <a:pPr marL="514350" indent="-514350">
              <a:buAutoNum type="arabicPeriod"/>
            </a:pPr>
            <a:r>
              <a:rPr lang="es-MX" dirty="0"/>
              <a:t>Asignación: Utilizamos el símbolo de igualdad (=) para asignar un valor.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Una variable SIEMPRE debe </a:t>
            </a:r>
            <a:r>
              <a:rPr lang="es-MX" dirty="0"/>
              <a:t>declararse</a:t>
            </a:r>
            <a:r>
              <a:rPr lang="en-US" dirty="0"/>
              <a:t> antes de </a:t>
            </a:r>
            <a:r>
              <a:rPr lang="en-US" dirty="0" err="1"/>
              <a:t>poderse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13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Identificadores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F0AAB-9B07-41B5-B5DC-B7493675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70"/>
            <a:ext cx="12192000" cy="67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051A-65F3-432B-821F-EC879A3A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 Primitivas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D8D1-60F3-4802-887A-B51C45C4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6002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Las variables primitivas son los tipos de datos más básicos existentes en Java. Al combinar estos tipos de datos podemos representar cualquier estructura, juego, video u objeto que nos podamos imaginar.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A9ED8-30B6-47CA-8018-9A12CF63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15239"/>
            <a:ext cx="3447074" cy="32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5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C4EA4-34D4-4253-960B-A219F5E7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9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678B4-27D7-4E52-B134-E325C095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65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308E0-6907-4FB0-91B0-9AF8C3A36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3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1437F-AF2A-4D8F-9F1D-EE7335D4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8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6B7B1-5A77-487B-A53E-C470172F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1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6F535-B882-41E4-9557-946463B9C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66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9EDB7A-1971-4EC9-829A-A6B986C9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9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EDFA-238B-4CAE-9634-F5B62A57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Operadores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0C545-5D9E-425C-9B56-D3EF2D13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6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7FE2-5A19-497A-92CA-2DA32F25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Identificador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E5EF-1618-42DE-B5BA-03FD3A3B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identificador es el nombre que se utiliza para referirnos a una variable o método. Estos pueden contener:</a:t>
            </a:r>
          </a:p>
          <a:p>
            <a:pPr>
              <a:buFontTx/>
              <a:buChar char="-"/>
            </a:pPr>
            <a:r>
              <a:rPr lang="es-MX" dirty="0"/>
              <a:t>Letras (con algunos caracteres especiales)</a:t>
            </a:r>
          </a:p>
          <a:p>
            <a:pPr>
              <a:buFontTx/>
              <a:buChar char="-"/>
            </a:pPr>
            <a:r>
              <a:rPr lang="es-MX" dirty="0"/>
              <a:t>Números (0123456789)</a:t>
            </a:r>
          </a:p>
          <a:p>
            <a:pPr>
              <a:buFontTx/>
              <a:buChar char="-"/>
            </a:pPr>
            <a:r>
              <a:rPr lang="es-MX" dirty="0" err="1"/>
              <a:t>Guión</a:t>
            </a:r>
            <a:r>
              <a:rPr lang="es-MX" dirty="0"/>
              <a:t> bajo ( _ ).</a:t>
            </a:r>
          </a:p>
          <a:p>
            <a:pPr>
              <a:buFontTx/>
              <a:buChar char="-"/>
            </a:pPr>
            <a:endParaRPr lang="es-MX" dirty="0"/>
          </a:p>
          <a:p>
            <a:pPr marL="0" indent="0">
              <a:buNone/>
            </a:pPr>
            <a:r>
              <a:rPr lang="es-MX" dirty="0"/>
              <a:t>Sin embargo, no pueden:</a:t>
            </a:r>
          </a:p>
          <a:p>
            <a:pPr>
              <a:buFontTx/>
              <a:buChar char="-"/>
            </a:pPr>
            <a:r>
              <a:rPr lang="es-MX" dirty="0"/>
              <a:t>Comenzar con un número</a:t>
            </a:r>
          </a:p>
          <a:p>
            <a:pPr>
              <a:buFontTx/>
              <a:buChar char="-"/>
            </a:pPr>
            <a:r>
              <a:rPr lang="es-MX" dirty="0"/>
              <a:t>Contener puntos (.), asteriscos (*), o caracteres como (@!&amp;%).</a:t>
            </a:r>
          </a:p>
          <a:p>
            <a:pPr>
              <a:buFontTx/>
              <a:buChar char="-"/>
            </a:pPr>
            <a:r>
              <a:rPr lang="es-MX" dirty="0"/>
              <a:t>Ser una palabra reservada. (</a:t>
            </a:r>
            <a:r>
              <a:rPr lang="es-MX" dirty="0">
                <a:hlinkClick r:id="rId2"/>
              </a:rPr>
              <a:t>Ver lista</a:t>
            </a:r>
            <a:r>
              <a:rPr lang="es-MX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9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8B6-BE4D-46B3-89B7-C90E82D3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Operadores Aritméticos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4EBB-693D-453B-A823-B29EEBB6C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formar expresiones aritméticas mediante los operadores:</a:t>
            </a:r>
          </a:p>
          <a:p>
            <a:r>
              <a:rPr lang="es-MX" dirty="0"/>
              <a:t>Suma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Resta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-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Multiplicación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*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División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/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Módulo o residuo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%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9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49AFB-D31C-4E64-9294-CCBF954EF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" b="52222"/>
          <a:stretch/>
        </p:blipFill>
        <p:spPr>
          <a:xfrm>
            <a:off x="762000" y="0"/>
            <a:ext cx="10949021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EC223-CB44-481C-9684-D43D45FDE6C5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12392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79883-ABE8-44E6-8BF6-FAB20CA9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7778"/>
          <a:stretch/>
        </p:blipFill>
        <p:spPr>
          <a:xfrm>
            <a:off x="685800" y="0"/>
            <a:ext cx="11025221" cy="358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22375-0C1A-471F-87EF-AC7E4C0254C0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0E384-9946-4FE9-853E-F4E785FC9E78}"/>
              </a:ext>
            </a:extLst>
          </p:cNvPr>
          <p:cNvSpPr txBox="1"/>
          <p:nvPr/>
        </p:nvSpPr>
        <p:spPr>
          <a:xfrm>
            <a:off x="634205" y="5867400"/>
            <a:ext cx="3961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Declaraciones iniciales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35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85917-9DB8-459D-B1F2-EC3C2318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b="52197"/>
          <a:stretch/>
        </p:blipFill>
        <p:spPr>
          <a:xfrm>
            <a:off x="646774" y="0"/>
            <a:ext cx="11064247" cy="3278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687AF-D48B-4F36-9BA2-3E17F8A67F8A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F1A5C-E95B-4ADC-A2BD-791896E0B8DE}"/>
              </a:ext>
            </a:extLst>
          </p:cNvPr>
          <p:cNvSpPr txBox="1"/>
          <p:nvPr/>
        </p:nvSpPr>
        <p:spPr>
          <a:xfrm>
            <a:off x="634205" y="5867400"/>
            <a:ext cx="1106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Multiplicamos </a:t>
            </a:r>
            <a:r>
              <a:rPr lang="es-MX" sz="2800" b="1" dirty="0" err="1">
                <a:latin typeface="Consolas" panose="020B0609020204030204" pitchFamily="49" charset="0"/>
              </a:rPr>
              <a:t>hoursWorked</a:t>
            </a:r>
            <a:r>
              <a:rPr lang="es-MX" sz="2800" b="1" dirty="0"/>
              <a:t> </a:t>
            </a:r>
            <a:r>
              <a:rPr lang="es-MX" sz="2800" dirty="0"/>
              <a:t>y </a:t>
            </a:r>
            <a:r>
              <a:rPr lang="es-MX" sz="2800" b="1" dirty="0" err="1">
                <a:latin typeface="Consolas" panose="020B0609020204030204" pitchFamily="49" charset="0"/>
              </a:rPr>
              <a:t>payRate</a:t>
            </a:r>
            <a:r>
              <a:rPr lang="es-MX" sz="2800" dirty="0"/>
              <a:t>, asignamos en variable </a:t>
            </a:r>
            <a:r>
              <a:rPr lang="es-MX" sz="2800" dirty="0" err="1"/>
              <a:t>pay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1604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CA503-6369-42E7-82AE-BE32A0C8A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5556"/>
          <a:stretch/>
        </p:blipFill>
        <p:spPr>
          <a:xfrm>
            <a:off x="685800" y="0"/>
            <a:ext cx="11025221" cy="373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94DBF-5D66-4642-B320-11AB73EA0DAB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89786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3089-C6AC-4E20-9FA7-817EF876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División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946C0-BE70-419E-A9B8-23DFA57B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La división entre dos variables de tipo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int</a:t>
            </a:r>
            <a:r>
              <a:rPr lang="es-MX" dirty="0"/>
              <a:t>, se considera como </a:t>
            </a:r>
            <a:r>
              <a:rPr lang="es-MX" b="1" dirty="0">
                <a:solidFill>
                  <a:srgbClr val="EF3078"/>
                </a:solidFill>
              </a:rPr>
              <a:t>división entera</a:t>
            </a:r>
            <a:r>
              <a:rPr lang="es-MX" dirty="0"/>
              <a:t>. Por lo tanto, </a:t>
            </a:r>
            <a:r>
              <a:rPr lang="es-MX" b="1" dirty="0">
                <a:solidFill>
                  <a:srgbClr val="EF3078"/>
                </a:solidFill>
              </a:rPr>
              <a:t>el resultado se truncará</a:t>
            </a:r>
            <a:r>
              <a:rPr lang="es-MX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381000" y="2610466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787640" y="44958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566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685800" y="1824097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467600" y="38862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Esto aplica aún y cuando la variable en donde se almacena es de tipo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1524000" y="1244857"/>
            <a:ext cx="396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1600200" y="258654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Esto se puede corregir convirtiendo por lo menos un operando en una variable de tipo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8045F-423F-4BFC-BEB7-B8678C4CFCAC}"/>
              </a:ext>
            </a:extLst>
          </p:cNvPr>
          <p:cNvSpPr/>
          <p:nvPr/>
        </p:nvSpPr>
        <p:spPr>
          <a:xfrm>
            <a:off x="1524000" y="4391561"/>
            <a:ext cx="41909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EF4F-9004-4450-A523-CF2A1FBC8A25}"/>
              </a:ext>
            </a:extLst>
          </p:cNvPr>
          <p:cNvSpPr txBox="1"/>
          <p:nvPr/>
        </p:nvSpPr>
        <p:spPr>
          <a:xfrm>
            <a:off x="16002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EFE2-2AC6-41DC-8A54-C595422B1A8C}"/>
              </a:ext>
            </a:extLst>
          </p:cNvPr>
          <p:cNvSpPr/>
          <p:nvPr/>
        </p:nvSpPr>
        <p:spPr>
          <a:xfrm>
            <a:off x="7010400" y="1263104"/>
            <a:ext cx="5029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2E44C-C25E-45D5-93E9-2E1F5C9E6E69}"/>
              </a:ext>
            </a:extLst>
          </p:cNvPr>
          <p:cNvSpPr txBox="1"/>
          <p:nvPr/>
        </p:nvSpPr>
        <p:spPr>
          <a:xfrm>
            <a:off x="7086600" y="2628736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5CF9E-7B56-4B99-91D8-49762DCC08AD}"/>
              </a:ext>
            </a:extLst>
          </p:cNvPr>
          <p:cNvSpPr/>
          <p:nvPr/>
        </p:nvSpPr>
        <p:spPr>
          <a:xfrm>
            <a:off x="7010400" y="4396630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3.0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2.0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CE6E9-ABD5-4153-A64A-0CCF72621960}"/>
              </a:ext>
            </a:extLst>
          </p:cNvPr>
          <p:cNvSpPr txBox="1"/>
          <p:nvPr/>
        </p:nvSpPr>
        <p:spPr>
          <a:xfrm>
            <a:off x="70866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B631CD-C380-4208-B6E8-6A0B71BC1D8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96000" y="1143000"/>
            <a:ext cx="0" cy="541020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7F4FB7-8568-412C-97E5-D0AB1E51A419}"/>
              </a:ext>
            </a:extLst>
          </p:cNvPr>
          <p:cNvCxnSpPr>
            <a:cxnSpLocks/>
          </p:cNvCxnSpPr>
          <p:nvPr/>
        </p:nvCxnSpPr>
        <p:spPr>
          <a:xfrm flipH="1">
            <a:off x="685801" y="3886200"/>
            <a:ext cx="10896599" cy="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FEE42CF1-9FCA-448F-B1AA-14E5CA3F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800" y="2716586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B66EBFFC-96D4-4A36-AC44-B9FCC0F5D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2684296"/>
            <a:ext cx="914400" cy="914400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649E9223-91C5-4460-9CAA-9F885017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5884696"/>
            <a:ext cx="914400" cy="914400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E6E6B37F-2B3C-4520-8BE0-AA1FAE0DD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57713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1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D9D-6CEA-44A8-BBEF-578AE608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Operadores Incrementales y </a:t>
            </a:r>
            <a:r>
              <a:rPr lang="es-MX" dirty="0" err="1"/>
              <a:t>Decrementales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48FC-18CA-4220-B6F1-B4235EBE9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54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283E-E03B-4A28-B826-9E29B1D6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Operadores Incrementales y </a:t>
            </a:r>
            <a:r>
              <a:rPr lang="es-MX" dirty="0" err="1"/>
              <a:t>Decrementales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DBCC-F9F1-4F7A-BF67-E8F27FBE9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5240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Hay instrucciones especiales en Java que nos permiten incrementar o decrementar el valor de una variable en 1. Estos se identifican mediante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++ </a:t>
            </a:r>
            <a:r>
              <a:rPr lang="es-MX" dirty="0">
                <a:latin typeface="Consolas" panose="020B0609020204030204" pitchFamily="49" charset="0"/>
              </a:rPr>
              <a:t>y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 --.</a:t>
            </a:r>
          </a:p>
          <a:p>
            <a:pPr marL="0" indent="0">
              <a:buNone/>
            </a:pPr>
            <a:endParaRPr lang="es-MX" b="1" dirty="0">
              <a:solidFill>
                <a:srgbClr val="EF307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286CAF-B8F0-48FF-96EB-7F0F1D78F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19636"/>
              </p:ext>
            </p:extLst>
          </p:nvPr>
        </p:nvGraphicFramePr>
        <p:xfrm>
          <a:off x="609599" y="2743200"/>
          <a:ext cx="10972800" cy="335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40053264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47987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6917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24105937"/>
                    </a:ext>
                  </a:extLst>
                </a:gridCol>
              </a:tblGrid>
              <a:tr h="663191">
                <a:tc>
                  <a:txBody>
                    <a:bodyPr/>
                    <a:lstStyle/>
                    <a:p>
                      <a:r>
                        <a:rPr lang="es-MX" dirty="0" err="1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1548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Incrementa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antes de incrementarlo.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6704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Incrementa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después de incrementarlo.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1024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Reduce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antes de reducirlo.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563426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Reduce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después de reducirlo.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57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48890B-8128-4741-9666-92195BF77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221369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11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546CC-CAC7-41BA-82FA-C7191CA21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58" b="23333"/>
          <a:stretch/>
        </p:blipFill>
        <p:spPr>
          <a:xfrm>
            <a:off x="-1" y="0"/>
            <a:ext cx="10896601" cy="6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1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A20E4-7406-44BD-8F92-F31F5D983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87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60C6-87F3-45E3-B0BC-8397F460D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8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0984E-3828-474F-BBEC-3EF58E27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1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8C04B-D00D-4D17-BFD6-E854247EB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4F785-CD6F-422C-8DCC-B6D603013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A2B5F-846C-4090-BA06-D4396052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47" y="990600"/>
            <a:ext cx="1090430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6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8965-AAE5-45BB-92B4-255DDE50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547402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3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02550-0BF4-4135-8D56-CCDD479EA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57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B70C6-C5BD-4326-9AC2-C39B9AF2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0C0A8-0A53-4B52-B6C0-674159690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92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382593-98C7-46D1-8BEB-0B0DBCC1C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9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5090C-5886-4C59-9A11-0F53ED9E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51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0A445-FBB7-4AEB-9355-E968523C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A561B-510A-4F08-B5DD-FFBC76A29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4296-3094-496C-98A5-A311BB264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4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8535-F166-4713-A1E4-7C9C0C49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Bloques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045D5-BEB4-4886-A447-1C80D591C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81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34C1-1600-4E73-86F7-79100600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Bloque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FE0D-D8B5-4588-98AA-22C7E7BE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 </a:t>
            </a:r>
            <a:r>
              <a:rPr lang="en-US" dirty="0" err="1"/>
              <a:t>bloque</a:t>
            </a:r>
            <a:r>
              <a:rPr lang="en-US" dirty="0"/>
              <a:t> es una </a:t>
            </a:r>
            <a:r>
              <a:rPr lang="en-US" dirty="0" err="1"/>
              <a:t>secci</a:t>
            </a:r>
            <a:r>
              <a:rPr lang="es-MX" dirty="0" err="1"/>
              <a:t>ón</a:t>
            </a:r>
            <a:r>
              <a:rPr lang="es-MX" dirty="0"/>
              <a:t> de código encapsulada por llaves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{ }.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 </a:t>
            </a:r>
            <a:r>
              <a:rPr lang="en-US" dirty="0" err="1"/>
              <a:t>bloque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indicar</a:t>
            </a:r>
            <a:r>
              <a:rPr lang="en-US" dirty="0"/>
              <a:t> el </a:t>
            </a:r>
            <a:r>
              <a:rPr lang="en-US" dirty="0" err="1"/>
              <a:t>inicio</a:t>
            </a:r>
            <a:r>
              <a:rPr lang="en-US" dirty="0"/>
              <a:t> y fin de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instrucciones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llave</a:t>
            </a:r>
            <a:r>
              <a:rPr lang="en-US" dirty="0"/>
              <a:t> de </a:t>
            </a:r>
            <a:r>
              <a:rPr lang="en-US" dirty="0" err="1"/>
              <a:t>apertura</a:t>
            </a:r>
            <a:r>
              <a:rPr lang="en-US" dirty="0"/>
              <a:t> debe ser </a:t>
            </a:r>
            <a:r>
              <a:rPr lang="en-US" dirty="0" err="1"/>
              <a:t>posteriormente</a:t>
            </a:r>
            <a:r>
              <a:rPr lang="en-US" dirty="0"/>
              <a:t> </a:t>
            </a:r>
            <a:r>
              <a:rPr lang="en-US" dirty="0" err="1"/>
              <a:t>cerrada</a:t>
            </a:r>
            <a:r>
              <a:rPr lang="en-US" dirty="0"/>
              <a:t> por una </a:t>
            </a:r>
            <a:r>
              <a:rPr lang="en-US" dirty="0" err="1"/>
              <a:t>llave</a:t>
            </a:r>
            <a:r>
              <a:rPr lang="en-US" dirty="0"/>
              <a:t> </a:t>
            </a:r>
            <a:r>
              <a:rPr lang="en-US" dirty="0" err="1"/>
              <a:t>opuesta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2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1C149-109F-456F-A90B-E8C27F07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61" y="0"/>
            <a:ext cx="1037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36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F19220-0F20-4DD3-930B-4DF946B0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61" y="0"/>
            <a:ext cx="1037847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8B07F-0767-ED47-86E0-C2EC6FD65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5" t="6667" r="80837" b="88889"/>
          <a:stretch/>
        </p:blipFill>
        <p:spPr>
          <a:xfrm>
            <a:off x="1905000" y="457200"/>
            <a:ext cx="685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25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AD70-9E8F-4479-936E-7714A12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Clase Scanner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F1C00-AC32-4C49-91A7-07A7D5DD2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Lectura del teclado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5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C413C-B07E-4A87-966F-58E37B08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r="20000" b="22645"/>
          <a:stretch/>
        </p:blipFill>
        <p:spPr>
          <a:xfrm>
            <a:off x="0" y="51990"/>
            <a:ext cx="1065903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11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AEAF-B71E-4226-A3D6-4C6160DC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Clase Scanner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6443-BC20-424E-B958-FDF34109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clase </a:t>
            </a:r>
            <a:r>
              <a:rPr lang="es-MX" b="1" dirty="0"/>
              <a:t>Scanner</a:t>
            </a:r>
            <a:r>
              <a:rPr lang="es-MX" dirty="0"/>
              <a:t> es una librería de instrucciones que permiten al programador </a:t>
            </a:r>
            <a:r>
              <a:rPr lang="es-MX" b="1" dirty="0">
                <a:solidFill>
                  <a:srgbClr val="E71E61"/>
                </a:solidFill>
              </a:rPr>
              <a:t>leer información del teclado a través de la consola.</a:t>
            </a:r>
          </a:p>
          <a:p>
            <a:pPr marL="0" indent="0">
              <a:buNone/>
            </a:pPr>
            <a:endParaRPr lang="es-MX" dirty="0">
              <a:solidFill>
                <a:srgbClr val="E71E61"/>
              </a:solidFill>
            </a:endParaRPr>
          </a:p>
          <a:p>
            <a:pPr marL="0" indent="0">
              <a:buNone/>
            </a:pP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incorporar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</a:t>
            </a:r>
            <a:r>
              <a:rPr lang="en-US" dirty="0" err="1"/>
              <a:t>externas</a:t>
            </a:r>
            <a:r>
              <a:rPr lang="en-US" dirty="0"/>
              <a:t> a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,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la </a:t>
            </a:r>
            <a:r>
              <a:rPr lang="en-US" dirty="0" err="1"/>
              <a:t>referencia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 que </a:t>
            </a:r>
            <a:r>
              <a:rPr lang="en-US" dirty="0" err="1"/>
              <a:t>deseamos</a:t>
            </a:r>
            <a:r>
              <a:rPr lang="en-US" dirty="0"/>
              <a:t> </a:t>
            </a:r>
            <a:r>
              <a:rPr lang="en-US" dirty="0" err="1"/>
              <a:t>importar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la </a:t>
            </a:r>
            <a:r>
              <a:rPr lang="en-US" dirty="0" err="1"/>
              <a:t>instrucción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import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EF3078"/>
                </a:solidFill>
                <a:latin typeface="Consolas" panose="020B0609020204030204" pitchFamily="49" charset="0"/>
              </a:rPr>
              <a:t>java.util.Scanner</a:t>
            </a: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b="1" dirty="0">
              <a:solidFill>
                <a:srgbClr val="EF3078"/>
              </a:solidFill>
            </a:endParaRPr>
          </a:p>
          <a:p>
            <a:pPr marL="0" indent="0">
              <a:buNone/>
            </a:pPr>
            <a:r>
              <a:rPr lang="en-US" dirty="0"/>
              <a:t>De </a:t>
            </a:r>
            <a:r>
              <a:rPr lang="en-US" dirty="0" err="1"/>
              <a:t>esta</a:t>
            </a:r>
            <a:r>
              <a:rPr lang="en-US" dirty="0"/>
              <a:t> forma,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funcionalidad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Scanner se </a:t>
            </a:r>
            <a:r>
              <a:rPr lang="en-US" dirty="0" err="1"/>
              <a:t>incluye</a:t>
            </a:r>
            <a:r>
              <a:rPr lang="en-US" dirty="0"/>
              <a:t> al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que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trabajando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323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9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58120-C025-48FD-9F2D-C1FC5A498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87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283A1-EB6E-4902-A564-B01DEF87E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89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963B5-B316-4CD1-9D23-855607AD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28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F96F9-4B16-465F-87C1-17B0B3BC8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7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A0780-2BCB-4C0A-A899-FE316530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-7566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82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A28A5-66D0-4A7C-A8DE-1E678681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1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560A4-1859-4BD2-B547-1CEB53577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b="10000"/>
          <a:stretch/>
        </p:blipFill>
        <p:spPr>
          <a:xfrm>
            <a:off x="0" y="0"/>
            <a:ext cx="1128491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3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3BBDA-487F-4CED-9065-8E2E77BB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B7C62-E905-4033-9D5E-1D145E3A2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19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2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B3E0E-8C77-46CA-95B9-111CEC21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3" t="6667" r="11057" b="17778"/>
          <a:stretch/>
        </p:blipFill>
        <p:spPr>
          <a:xfrm>
            <a:off x="0" y="16932"/>
            <a:ext cx="10744200" cy="68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1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9B447-A066-4796-9422-D5510C826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b="22645"/>
          <a:stretch/>
        </p:blipFill>
        <p:spPr>
          <a:xfrm>
            <a:off x="0" y="51990"/>
            <a:ext cx="1365716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D46B3-23BB-47B2-864C-9B55AC5F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2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709</Words>
  <Application>Microsoft Macintosh PowerPoint</Application>
  <PresentationFormat>Widescreen</PresentationFormat>
  <Paragraphs>125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Calibri</vt:lpstr>
      <vt:lpstr>Arial</vt:lpstr>
      <vt:lpstr>Rubik</vt:lpstr>
      <vt:lpstr>Consolas</vt:lpstr>
      <vt:lpstr>Rokkitt</vt:lpstr>
      <vt:lpstr>72</vt:lpstr>
      <vt:lpstr>Office Theme</vt:lpstr>
      <vt:lpstr>Módulo 5</vt:lpstr>
      <vt:lpstr>Identificadores</vt:lpstr>
      <vt:lpstr>Identificador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Variables</vt:lpstr>
      <vt:lpstr>Variables</vt:lpstr>
      <vt:lpstr>PowerPoint Presentation</vt:lpstr>
      <vt:lpstr>Variables Primitivas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Operadores</vt:lpstr>
      <vt:lpstr>Operadores Aritméticos</vt:lpstr>
      <vt:lpstr>PowerPoint Presentation</vt:lpstr>
      <vt:lpstr>PowerPoint Presentation</vt:lpstr>
      <vt:lpstr>PowerPoint Presentation</vt:lpstr>
      <vt:lpstr>PowerPoint Presentation</vt:lpstr>
      <vt:lpstr>División</vt:lpstr>
      <vt:lpstr>PowerPoint Presentation</vt:lpstr>
      <vt:lpstr>PowerPoint Presentation</vt:lpstr>
      <vt:lpstr>Operadores Incrementales y Decrementales</vt:lpstr>
      <vt:lpstr>Operadores Incrementales y Decrementales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Bloques</vt:lpstr>
      <vt:lpstr>Bloque</vt:lpstr>
      <vt:lpstr>PowerPoint Presentation</vt:lpstr>
      <vt:lpstr>PowerPoint Presentation</vt:lpstr>
      <vt:lpstr>Clase Scanner</vt:lpstr>
      <vt:lpstr>Clase Scanner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255</cp:revision>
  <dcterms:created xsi:type="dcterms:W3CDTF">2020-08-26T01:11:27Z</dcterms:created>
  <dcterms:modified xsi:type="dcterms:W3CDTF">2021-10-18T01:20:17Z</dcterms:modified>
</cp:coreProperties>
</file>